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94" r:id="rId8"/>
    <p:sldId id="277" r:id="rId9"/>
    <p:sldId id="297" r:id="rId10"/>
    <p:sldId id="298" r:id="rId11"/>
    <p:sldId id="299" r:id="rId12"/>
    <p:sldId id="281" r:id="rId13"/>
    <p:sldId id="282" r:id="rId14"/>
    <p:sldId id="283" r:id="rId15"/>
    <p:sldId id="295" r:id="rId16"/>
    <p:sldId id="285" r:id="rId17"/>
    <p:sldId id="286" r:id="rId18"/>
    <p:sldId id="287" r:id="rId19"/>
    <p:sldId id="288" r:id="rId20"/>
    <p:sldId id="290" r:id="rId21"/>
    <p:sldId id="289" r:id="rId22"/>
    <p:sldId id="291" r:id="rId23"/>
    <p:sldId id="296" r:id="rId24"/>
    <p:sldId id="293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824F1-E256-42C5-96CA-D496D212B6B0}" type="datetimeFigureOut">
              <a:rPr lang="en-GB" smtClean="0"/>
              <a:t>09/02/2019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54FEA-B031-4420-8608-59F3DFC18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4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cac63126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4cac6312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Hardware abstraction - where an operating system like ros communicate with hardware devices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 device control - Ros interacts with devices via a serial specific port to send or receive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ROS has packages to support several robotic sensors such as range finders (LIDAR), Audio/ Speech detection, Cameras, Touch sensors, motion capture, RFID, speed, GPS/IMU and many more..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SLAM comes navigation, with ROS you have full control over how you plan to navigate your robot, I’ll be showing that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many IDEs ROS allows you to view all hidden processes, so when you build your ROS project you can view any possible errors, functions or Bugs through the debugger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07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Hardware abstraction - where an operating system like ros communicate with hardware devices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 device control - Ros interacts with devices via a serial specific port to send or receive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ROS has packages to support several robotic sensors such as range finders (LIDAR), Audio/ Speech detection, Cameras, Touch sensors, motion capture, RFID, speed, GPS/IMU and many more..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SLAM comes navigation, with ROS you have full control over how you plan to navigate your robot, I’ll be showing that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many IDEs ROS allows you to view all hidden processes, so when you build your ROS project you can view any possible errors, functions or Bugs through the debugger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49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Hardware abstraction - where an operating system like ros communicate with hardware devices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 device control - Ros interacts with devices via a serial specific port to send or receive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ROS has packages to support several robotic sensors such as range finders (LIDAR), Audio/ Speech detection, Cameras, Touch sensors, motion capture, RFID, speed, GPS/IMU and many more..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SLAM comes navigation, with ROS you have full control over how you plan to navigate your robot, I’ll be showing that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many IDEs ROS allows you to view all hidden processes, so when you build your ROS project you can view any possible errors, functions or Bugs through the debugger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7022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Hardware abstraction - where an operating system like ros communicate with hardware devices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 device control - Ros interacts with devices via a serial specific port to send or receive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ROS has packages to support several robotic sensors such as range finders (LIDAR), Audio/ Speech detection, Cameras, Touch sensors, motion capture, RFID, speed, GPS/IMU and many more..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SLAM comes navigation, with ROS you have full control over how you plan to navigate your robot, I’ll be showing that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many IDEs ROS allows you to view all hidden processes, so when you build your ROS project you can view any possible errors, functions or Bugs through the debugger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7239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Hardware abstraction - where an operating system like ros communicate with hardware devices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 device control - Ros interacts with devices via a serial specific port to send or receive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ROS has packages to support several robotic sensors such as range finders (LIDAR), Audio/ Speech detection, Cameras, Touch sensors, motion capture, RFID, speed, GPS/IMU and many more..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SLAM comes navigation, with ROS you have full control over how you plan to navigate your robot, I’ll be showing that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many IDEs ROS allows you to view all hidden processes, so when you build your ROS project you can view any possible errors, functions or Bugs through the debugger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4378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Hardware abstraction - where an operating system like ros communicate with hardware devices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 device control - Ros interacts with devices via a serial specific port to send or receive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ROS has packages to support several robotic sensors such as range finders (LIDAR), Audio/ Speech detection, Cameras, Touch sensors, motion capture, RFID, speed, GPS/IMU and many more..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SLAM comes navigation, with ROS you have full control over how you plan to navigate your robot, I’ll be showing that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many IDEs ROS allows you to view all hidden processes, so when you build your ROS project you can view any possible errors, functions or Bugs through the debugger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904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dirty="0"/>
              <a:t>*add cheat sheet for all the commands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Hardware abstraction - where an operating system like ros communicate with hardware devices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Low level device control - Ros interacts with devices via a serial specific port to send or receive data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ROS has packages to support several robotic sensors such as range finders (LIDAR), Audio/ Speech detection, Cameras, Touch sensors, motion capture, RFID, speed, GPS/IMU and many more..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After SLAM comes navigation, with ROS you have full control over how you plan to navigate your robot, I’ll be showing that later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Unlike many IDEs ROS allows you to view all hidden processes, so when you build your ROS project you can view any possible errors, functions or Bugs through the debugger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4005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dirty="0"/>
              <a:t>*add cheat sheet for all the commands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Hardware abstraction - where an operating system like ros communicate with hardware devices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Low level device control - Ros interacts with devices via a serial specific port to send or receive data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ROS has packages to support several robotic sensors such as range finders (LIDAR), Audio/ Speech detection, Cameras, Touch sensors, motion capture, RFID, speed, GPS/IMU and many more..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After SLAM comes navigation, with ROS you have full control over how you plan to navigate your robot, I’ll be showing that later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Unlike many IDEs ROS allows you to view all hidden processes, so when you build your ROS project you can view any possible errors, functions or Bugs through the debugger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2215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dirty="0"/>
              <a:t>*add cheat sheet for all the commands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Hardware abstraction - where an operating system like ros communicate with hardware devices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Low level device control - Ros interacts with devices via a serial specific port to send or receive data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ROS has packages to support several robotic sensors such as range finders (LIDAR), Audio/ Speech detection, Cameras, Touch sensors, motion capture, RFID, speed, GPS/IMU and many more..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After SLAM comes navigation, with ROS you have full control over how you plan to navigate your robot, I’ll be showing that later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Unlike many IDEs ROS allows you to view all hidden processes, so when you build your ROS project you can view any possible errors, functions or Bugs through the debugger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31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ac6312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cac63126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g4cac63126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ac631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cac6312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4cac6312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ac63126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4cac631263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3" name="Google Shape;153;g4cac631263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Hardware abstraction - where an operating system like ros communicate with hardware devices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 device control - Ros interacts with devices via a serial specific port to send or receive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ROS has packages to support several robotic sensors such as range finders (LIDAR), Audio/ Speech detection, Cameras, Touch sensors, motion capture, RFID, speed, GPS/IMU and many more..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SLAM comes navigation, with ROS you have full control over how you plan to navigate your robot, I’ll be showing that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many IDEs ROS allows you to view all hidden processes, so when you build your ROS project you can view any possible errors, functions or Bugs through the debugger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Hardware abstraction - where an operating system like ros communicate with hardware devices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 device control - Ros interacts with devices via a serial specific port to send or receive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ROS has packages to support several robotic sensors such as range finders (LIDAR), Audio/ Speech detection, Cameras, Touch sensors, motion capture, RFID, speed, GPS/IMU and many more..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SLAM comes navigation, with ROS you have full control over how you plan to navigate your robot, I’ll be showing that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many IDEs ROS allows you to view all hidden processes, so when you build your ROS project you can view any possible errors, functions or Bugs through the debugger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57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Hardware abstraction - where an operating system like ros communicate with hardware devices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 device control - Ros interacts with devices via a serial specific port to send or receive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ROS has packages to support several robotic sensors such as range finders (LIDAR), Audio/ Speech detection, Cameras, Touch sensors, motion capture, RFID, speed, GPS/IMU and many more..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SLAM comes navigation, with ROS you have full control over how you plan to navigate your robot, I’ll be showing that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many IDEs ROS allows you to view all hidden processes, so when you build your ROS project you can view any possible errors, functions or Bugs through the debugger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4127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Hardware abstraction - where an operating system like ros communicate with hardware devices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 device control - Ros interacts with devices via a serial specific port to send or receive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ROS has packages to support several robotic sensors such as range finders (LIDAR), Audio/ Speech detection, Cameras, Touch sensors, motion capture, RFID, speed, GPS/IMU and many more..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SLAM comes navigation, with ROS you have full control over how you plan to navigate your robot, I’ll be showing that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many IDEs ROS allows you to view all hidden processes, so when you build your ROS project you can view any possible errors, functions or Bugs through the debugger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132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7e68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3c7e682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Hardware abstraction - where an operating system like ros communicate with hardware devices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level device control - Ros interacts with devices via a serial specific port to send or receive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ROS has packages to support several robotic sensors such as range finders (LIDAR), Audio/ Speech detection, Cameras, Touch sensors, motion capture, RFID, speed, GPS/IMU and many more..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you can map and navigate your surrounding around the vicinity of a robot while simultaneously keeping track of its own location. Whenever an obstacle or an new object obstructing a bot the SLAM program updates the map too.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SLAM comes navigation, with ROS you have full control over how you plan to navigate your robot, I’ll be showing that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ROS packages are bags of information that contain libraries, nodes, config files, etc., so managing packages is a core feature that ROS developers apply in order to organise and distribute these packages.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many IDEs ROS allows you to view all hidden processes, so when you build your ROS project you can view any possible errors, functions or Bugs through the debugger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60" name="Google Shape;160;g33c7e682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052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76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740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91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E3D7-0A65-4F31-B803-491065E6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3017-D46C-40E7-B06B-A26C821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5A6E-0B67-4358-BC0F-2C8011B3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087A-18F9-439C-B380-0ADA1F34CBC5}" type="datetimeFigureOut">
              <a:rPr lang="en-GB" smtClean="0"/>
              <a:t>09/02/2019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24EB6-B1C4-41F2-B7C1-D627166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BE91-3EDE-4C8C-8156-2DBB0B29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1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 preserve="1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2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938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022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24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43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186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92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132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50798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754" lvl="2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924" lvl="4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509" lvl="5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521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069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59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90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6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20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9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7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42891" y="64850"/>
            <a:ext cx="889000" cy="8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47517" y="5825285"/>
            <a:ext cx="12096968" cy="8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76725" y="-6507"/>
            <a:ext cx="9144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4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leapmotion.com/sdk/v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2FD76649-2C87-494C-8D12-91E42BA84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F0339-5C5B-40A1-A011-25AF562C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A43F3-4DD3-4DDD-8F60-36AC12D96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12" descr="Image result for gesture control.gif">
            <a:extLst>
              <a:ext uri="{FF2B5EF4-FFF2-40B4-BE49-F238E27FC236}">
                <a16:creationId xmlns:a16="http://schemas.microsoft.com/office/drawing/2014/main" id="{D7001974-8CF6-4D1F-A65F-3E377266CC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652" y="2003503"/>
            <a:ext cx="6436695" cy="351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0E50D67-FCA9-472E-AB9C-A3FB0FFC850A}"/>
              </a:ext>
            </a:extLst>
          </p:cNvPr>
          <p:cNvSpPr txBox="1">
            <a:spLocks/>
          </p:cNvSpPr>
          <p:nvPr/>
        </p:nvSpPr>
        <p:spPr>
          <a:xfrm>
            <a:off x="4728838" y="5518438"/>
            <a:ext cx="2467992" cy="82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 Robot Control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451661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07681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69329">
              <a:buSzPts val="1600"/>
            </a:pPr>
            <a:r>
              <a:rPr lang="en-US" sz="4000" b="1" dirty="0"/>
              <a:t>Leap Motion Controller</a:t>
            </a:r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lang="en-GB" sz="2400" dirty="0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ADA0443F-666D-4284-AFD0-1BCC8B3F5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39" y="1449112"/>
            <a:ext cx="4046850" cy="404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3A018-9791-4B30-A57F-AEFF15C6A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99" y="1786353"/>
            <a:ext cx="4722187" cy="32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8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Google Shape;162;p30"/>
          <p:cNvSpPr txBox="1"/>
          <p:nvPr/>
        </p:nvSpPr>
        <p:spPr>
          <a:xfrm>
            <a:off x="821516" y="640263"/>
            <a:ext cx="6204984" cy="134497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69329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ts val="1600"/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Leap Motion Controller</a:t>
            </a:r>
          </a:p>
          <a:p>
            <a:pPr marL="169329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ts val="1600"/>
            </a:pP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it works?</a:t>
            </a:r>
          </a:p>
        </p:txBody>
      </p:sp>
      <p:sp>
        <p:nvSpPr>
          <p:cNvPr id="163" name="Google Shape;163;p30"/>
          <p:cNvSpPr txBox="1"/>
          <p:nvPr/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monochromatic IR cameras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 IR LEDs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Roughly Hemispherical area, up to 1m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LEDs generate a pattern-less IR light and camera generates almost 200 frames per second of the reflected data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Orion Software – Latest SDK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8AAB0-77D8-4AFC-B2E9-AEBDD3094D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1" y="565632"/>
            <a:ext cx="4042409" cy="176855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E43ACE-A0B3-45DE-A80C-2FDAF3C87D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1" y="3325858"/>
            <a:ext cx="4042410" cy="23951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363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07681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69329">
              <a:buSzPts val="1600"/>
            </a:pPr>
            <a:r>
              <a:rPr lang="en-US" sz="4000" b="1" dirty="0"/>
              <a:t>Leap Motion SDK Installation</a:t>
            </a:r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Install the leap motion SDK v2.3.1 from the website: </a:t>
            </a:r>
            <a:r>
              <a:rPr lang="en-US" sz="2400" u="sng" dirty="0">
                <a:hlinkClick r:id="rId3"/>
              </a:rPr>
              <a:t>https://developer.leapmotion.com/sdk/v2</a:t>
            </a:r>
            <a:endParaRPr lang="en-US" sz="2400" u="sng" dirty="0"/>
          </a:p>
          <a:p>
            <a:pPr lvl="1"/>
            <a:endParaRPr lang="en-US" sz="24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5FF77-FACC-4A47-8620-CA3286F34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226" y="1986140"/>
            <a:ext cx="8167688" cy="4299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957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E95E-90CE-4456-8E5E-CA159E6C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43" y="391237"/>
            <a:ext cx="10515600" cy="1325600"/>
          </a:xfrm>
        </p:spPr>
        <p:txBody>
          <a:bodyPr/>
          <a:lstStyle/>
          <a:p>
            <a:r>
              <a:rPr lang="en-US" sz="3600" b="1" dirty="0"/>
              <a:t>Leap Motion SDK Installation</a:t>
            </a:r>
            <a:br>
              <a:rPr lang="en-US" sz="3600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4ACFA-70DC-4B76-B93D-92E56B6A5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400"/>
            <a:ext cx="10515600" cy="4351200"/>
          </a:xfrm>
        </p:spPr>
        <p:txBody>
          <a:bodyPr/>
          <a:lstStyle/>
          <a:p>
            <a:pPr marL="643462" indent="-457200">
              <a:buAutoNum type="arabicParenR"/>
            </a:pPr>
            <a:r>
              <a:rPr lang="en-US" sz="2800" b="1" dirty="0"/>
              <a:t>Extract</a:t>
            </a:r>
            <a:r>
              <a:rPr lang="en-US" sz="2800" dirty="0"/>
              <a:t> the zip file to any location</a:t>
            </a:r>
          </a:p>
          <a:p>
            <a:pPr marL="186262" indent="0">
              <a:buNone/>
            </a:pPr>
            <a:endParaRPr lang="en-US" sz="2800" dirty="0"/>
          </a:p>
          <a:p>
            <a:pPr marL="643462" indent="-457200">
              <a:buAutoNum type="arabicParenR"/>
            </a:pPr>
            <a:r>
              <a:rPr lang="en-US" sz="2800" dirty="0"/>
              <a:t>Open the </a:t>
            </a:r>
            <a:r>
              <a:rPr lang="en-US" sz="2800" b="1" dirty="0"/>
              <a:t> </a:t>
            </a:r>
            <a:r>
              <a:rPr lang="en-US" sz="2800" dirty="0"/>
              <a:t>.exe file called </a:t>
            </a:r>
            <a:r>
              <a:rPr lang="en-US" sz="2800" b="1" dirty="0"/>
              <a:t>Leap_Motion_Installer_release_public_win_x86_2.3.1+31549_ah1886 </a:t>
            </a:r>
          </a:p>
          <a:p>
            <a:pPr marL="186262" indent="0">
              <a:buNone/>
            </a:pPr>
            <a:endParaRPr lang="en-US" sz="2800" b="1" dirty="0"/>
          </a:p>
          <a:p>
            <a:pPr marL="643462" indent="-457200">
              <a:buAutoNum type="arabicParenR"/>
            </a:pPr>
            <a:r>
              <a:rPr lang="en-US" sz="2800" dirty="0"/>
              <a:t>Click next and wait for the installation to be complete</a:t>
            </a:r>
          </a:p>
          <a:p>
            <a:pPr marL="643462" indent="-457200">
              <a:buAutoNum type="arabicParenR"/>
            </a:pPr>
            <a:endParaRPr lang="en-US" b="1" dirty="0"/>
          </a:p>
          <a:p>
            <a:pPr marL="643462" indent="-457200">
              <a:buAutoNum type="arabicParenR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094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07681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69329">
              <a:buSzPts val="1600"/>
            </a:pPr>
            <a:r>
              <a:rPr lang="en-US" sz="4000" b="1" dirty="0"/>
              <a:t>Leap Motion SDK Installation</a:t>
            </a:r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 Leap motion driver package: Go to </a:t>
            </a:r>
            <a:r>
              <a:rPr lang="en-US" sz="2400" b="1" dirty="0"/>
              <a:t>Program Files(x86)</a:t>
            </a:r>
            <a:r>
              <a:rPr lang="en-US" sz="2400" dirty="0"/>
              <a:t> &gt; </a:t>
            </a:r>
            <a:r>
              <a:rPr lang="en-US" sz="2400" b="1" dirty="0"/>
              <a:t>Leap Motion</a:t>
            </a:r>
            <a:r>
              <a:rPr lang="en-US" sz="2400" dirty="0"/>
              <a:t> &gt; </a:t>
            </a:r>
            <a:r>
              <a:rPr lang="en-US" sz="2400" b="1" dirty="0"/>
              <a:t>Core Services </a:t>
            </a:r>
            <a:r>
              <a:rPr lang="en-US" sz="2400" dirty="0"/>
              <a:t>&gt; </a:t>
            </a:r>
            <a:r>
              <a:rPr lang="en-US" sz="2400" b="1" dirty="0"/>
              <a:t>Drivers</a:t>
            </a:r>
            <a:r>
              <a:rPr lang="en-US" sz="2400" dirty="0"/>
              <a:t> and run </a:t>
            </a:r>
            <a:r>
              <a:rPr lang="en-US" sz="2400" b="1" dirty="0"/>
              <a:t>dpinst.exe </a:t>
            </a:r>
            <a:r>
              <a:rPr lang="en-US" sz="2400" dirty="0"/>
              <a:t>(dpinst64.exe if you have a 64-bit machine)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DB9B2-8420-4664-B5D6-AE455F016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" b="7955"/>
          <a:stretch/>
        </p:blipFill>
        <p:spPr>
          <a:xfrm>
            <a:off x="2833688" y="2321928"/>
            <a:ext cx="5993920" cy="380264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A3D828C-E95C-4F4E-A94C-50A4B000B609}"/>
              </a:ext>
            </a:extLst>
          </p:cNvPr>
          <p:cNvSpPr/>
          <p:nvPr/>
        </p:nvSpPr>
        <p:spPr>
          <a:xfrm>
            <a:off x="1935332" y="3994952"/>
            <a:ext cx="745723" cy="301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7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07681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69329">
              <a:buSzPts val="1600"/>
            </a:pPr>
            <a:r>
              <a:rPr lang="en-US" sz="4000" b="1"/>
              <a:t>Processing IDE</a:t>
            </a:r>
            <a:endParaRPr lang="en-US" sz="4000" b="1" dirty="0"/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500" b="1" dirty="0"/>
              <a:t>Processing</a:t>
            </a:r>
            <a:r>
              <a:rPr lang="en-GB" sz="2500" dirty="0"/>
              <a:t> is an open-source graphical library and integrated development environment (</a:t>
            </a:r>
            <a:r>
              <a:rPr lang="en-GB" sz="2500" b="1" dirty="0"/>
              <a:t>IDE</a:t>
            </a:r>
            <a:r>
              <a:rPr lang="en-GB" sz="2500" dirty="0"/>
              <a:t>)</a:t>
            </a:r>
          </a:p>
          <a:p>
            <a:pPr lvl="1"/>
            <a:endParaRPr lang="en-GB" sz="25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500" dirty="0"/>
              <a:t>Java Programming language</a:t>
            </a:r>
          </a:p>
          <a:p>
            <a:pPr lvl="1"/>
            <a:endParaRPr lang="en-GB" sz="25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G</a:t>
            </a:r>
            <a:r>
              <a:rPr lang="en-GB" sz="2500" dirty="0"/>
              <a:t>reat for working with Arduino</a:t>
            </a:r>
          </a:p>
          <a:p>
            <a:pPr lvl="1"/>
            <a:endParaRPr lang="en-GB" sz="25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L</a:t>
            </a:r>
            <a:r>
              <a:rPr lang="en-GB" sz="2500" dirty="0"/>
              <a:t>atest version: 3.4</a:t>
            </a:r>
            <a:endParaRPr lang="en-US" sz="25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B114F-38F3-4BA2-8B2F-0AF4D08CAA72}"/>
              </a:ext>
            </a:extLst>
          </p:cNvPr>
          <p:cNvSpPr txBox="1"/>
          <p:nvPr/>
        </p:nvSpPr>
        <p:spPr>
          <a:xfrm>
            <a:off x="1890713" y="17240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0B581-414C-4C70-8304-BC85F0B43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5" y="1877913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29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07681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69329">
              <a:buSzPts val="1600"/>
            </a:pPr>
            <a:r>
              <a:rPr lang="en-US" sz="4000" b="1" dirty="0"/>
              <a:t>Library Installations</a:t>
            </a:r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Open </a:t>
            </a:r>
            <a:r>
              <a:rPr lang="en-US" sz="2400" b="1" dirty="0"/>
              <a:t>Processing IDE</a:t>
            </a:r>
          </a:p>
          <a:p>
            <a:pPr lvl="1"/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Go to </a:t>
            </a:r>
            <a:r>
              <a:rPr lang="en-US" sz="2400" b="1" dirty="0"/>
              <a:t>Sketch &gt; Import Library &gt; Add Library</a:t>
            </a:r>
          </a:p>
          <a:p>
            <a:pPr lvl="1"/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Search for Arduino </a:t>
            </a:r>
            <a:r>
              <a:rPr lang="en-US" sz="2400" b="1" dirty="0"/>
              <a:t>(Firmata) </a:t>
            </a:r>
            <a:r>
              <a:rPr lang="en-US" sz="2400" dirty="0"/>
              <a:t>and download</a:t>
            </a:r>
          </a:p>
          <a:p>
            <a:pPr lvl="1"/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Search for </a:t>
            </a:r>
            <a:r>
              <a:rPr lang="en-US" sz="2400" b="1" dirty="0"/>
              <a:t>Leap Motion for Processing</a:t>
            </a:r>
            <a:r>
              <a:rPr lang="en-US" sz="2400" dirty="0"/>
              <a:t> and download</a:t>
            </a:r>
          </a:p>
          <a:p>
            <a:pPr lvl="1"/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Restart</a:t>
            </a:r>
            <a:r>
              <a:rPr lang="en-US" sz="2400" dirty="0"/>
              <a:t> Processing after you’re done </a:t>
            </a:r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B114F-38F3-4BA2-8B2F-0AF4D08CAA72}"/>
              </a:ext>
            </a:extLst>
          </p:cNvPr>
          <p:cNvSpPr txBox="1"/>
          <p:nvPr/>
        </p:nvSpPr>
        <p:spPr>
          <a:xfrm>
            <a:off x="1890713" y="17240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780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07681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69329">
              <a:buSzPts val="1600"/>
            </a:pPr>
            <a:r>
              <a:rPr lang="en-US" sz="4000" b="1"/>
              <a:t>Arduino  </a:t>
            </a:r>
            <a:endParaRPr lang="en-US" sz="4000" b="1" dirty="0"/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Open-source microcontroller board </a:t>
            </a:r>
          </a:p>
          <a:p>
            <a:pPr lvl="1"/>
            <a:r>
              <a:rPr lang="en-GB" sz="2400" dirty="0"/>
              <a:t>    based on the Microchip ATmega328P</a:t>
            </a:r>
          </a:p>
          <a:p>
            <a:pPr lvl="1"/>
            <a:endParaRPr lang="en-GB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Equipped with sets of digital and </a:t>
            </a:r>
          </a:p>
          <a:p>
            <a:pPr lvl="1"/>
            <a:r>
              <a:rPr lang="en-GB" sz="2400" dirty="0"/>
              <a:t>    analogue input/output (I/O) pins</a:t>
            </a:r>
            <a:endParaRPr lang="en-US" sz="2400" dirty="0"/>
          </a:p>
          <a:p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B114F-38F3-4BA2-8B2F-0AF4D08CAA72}"/>
              </a:ext>
            </a:extLst>
          </p:cNvPr>
          <p:cNvSpPr txBox="1"/>
          <p:nvPr/>
        </p:nvSpPr>
        <p:spPr>
          <a:xfrm>
            <a:off x="1890713" y="17240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A screenshot of a circuit board&#10;&#10;Description automatically generated">
            <a:extLst>
              <a:ext uri="{FF2B5EF4-FFF2-40B4-BE49-F238E27FC236}">
                <a16:creationId xmlns:a16="http://schemas.microsoft.com/office/drawing/2014/main" id="{57C27542-A507-46D1-B87A-228DA617F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37" y="1092993"/>
            <a:ext cx="5374764" cy="45767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A1FC58E-7DF1-471B-A149-B3931094A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5937" y="3669612"/>
            <a:ext cx="15906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1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07681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69329">
              <a:buSzPts val="1600"/>
            </a:pPr>
            <a:r>
              <a:rPr lang="en-US" sz="4000" b="1" dirty="0"/>
              <a:t>Arduino &amp; Servos </a:t>
            </a:r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Open Arduino IDE, go to File &gt; Examples &gt; Servo &gt; Sweep. Run this code on Arduino</a:t>
            </a: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B114F-38F3-4BA2-8B2F-0AF4D08CAA72}"/>
              </a:ext>
            </a:extLst>
          </p:cNvPr>
          <p:cNvSpPr txBox="1"/>
          <p:nvPr/>
        </p:nvSpPr>
        <p:spPr>
          <a:xfrm>
            <a:off x="1890713" y="17240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453AA0E6-8D54-4DB3-A285-C68CD8A2F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67" y="1764327"/>
            <a:ext cx="4758910" cy="430021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3237B7-937F-49F5-B084-CE0A332C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36" y="1877913"/>
            <a:ext cx="4182498" cy="391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8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981200" y="239627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>
                <a:solidFill>
                  <a:schemeClr val="dk1"/>
                </a:solidFill>
              </a:rPr>
              <a:t>About the Assembly</a:t>
            </a:r>
            <a:endParaRPr sz="4000" b="1">
              <a:solidFill>
                <a:schemeClr val="dk1"/>
              </a:solidFill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14413" y="1143649"/>
            <a:ext cx="10163200" cy="3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A smart lab based out of In5 since Dec 2014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Over 200 free workshops done 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ASSEMBLY: HACK - Embedded systems, iOT and hardware</a:t>
            </a:r>
            <a:endParaRPr sz="2667" dirty="0"/>
          </a:p>
          <a:p>
            <a:pPr marL="609585" indent="-474121">
              <a:lnSpc>
                <a:spcPct val="115000"/>
              </a:lnSpc>
              <a:buSzPts val="2000"/>
              <a:buChar char="●"/>
            </a:pPr>
            <a:r>
              <a:rPr lang="en" sz="2667" dirty="0"/>
              <a:t>ASSEMBLY: CODE - Software projects - APIs, frameworks, apps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Age range: 16-60 - students, professionals, entrepreneurs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Focus on smart technology and practical applications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Forum: members.theassembly.ae</a:t>
            </a:r>
            <a:endParaRPr sz="2667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07681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69329">
              <a:buSzPts val="1600"/>
            </a:pPr>
            <a:r>
              <a:rPr lang="en-US" sz="4000" b="1" dirty="0"/>
              <a:t>Arduino &amp; Firmata  </a:t>
            </a:r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</a:t>
            </a:r>
            <a:r>
              <a:rPr lang="en-GB" sz="2400" b="1" dirty="0"/>
              <a:t>Firmata</a:t>
            </a:r>
            <a:r>
              <a:rPr lang="en-GB" sz="2400" dirty="0"/>
              <a:t> library implements the Firmata protocol for communicating with software on the host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 to File &gt; Examples &gt; Firmata &gt; Standard </a:t>
            </a:r>
            <a:r>
              <a:rPr lang="en-US" sz="2400" dirty="0" err="1"/>
              <a:t>Firmata</a:t>
            </a:r>
            <a:r>
              <a:rPr lang="en-US" sz="2400" dirty="0"/>
              <a:t>. Open the file and upload it to Arduino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Upload Firmata Library on Arduino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B114F-38F3-4BA2-8B2F-0AF4D08CAA72}"/>
              </a:ext>
            </a:extLst>
          </p:cNvPr>
          <p:cNvSpPr txBox="1"/>
          <p:nvPr/>
        </p:nvSpPr>
        <p:spPr>
          <a:xfrm>
            <a:off x="1890713" y="17240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2F3078-4B31-43DB-9560-C366D5591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6"/>
          <a:stretch/>
        </p:blipFill>
        <p:spPr>
          <a:xfrm>
            <a:off x="6438898" y="2286601"/>
            <a:ext cx="4690555" cy="39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70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1050045" y="83442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69329">
              <a:buSzPts val="1600"/>
            </a:pPr>
            <a:r>
              <a:rPr lang="en-US" sz="4000" b="1" dirty="0"/>
              <a:t>Circuit Diagram</a:t>
            </a:r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B114F-38F3-4BA2-8B2F-0AF4D08CAA72}"/>
              </a:ext>
            </a:extLst>
          </p:cNvPr>
          <p:cNvSpPr txBox="1"/>
          <p:nvPr/>
        </p:nvSpPr>
        <p:spPr>
          <a:xfrm>
            <a:off x="1890713" y="17240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A6CE1-2F36-4B1B-B0BA-6FF5475B6A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67" y="1162261"/>
            <a:ext cx="9556458" cy="482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2A6C83-DB83-4F85-B864-4C5568E6D25E}"/>
              </a:ext>
            </a:extLst>
          </p:cNvPr>
          <p:cNvCxnSpPr>
            <a:cxnSpLocks/>
          </p:cNvCxnSpPr>
          <p:nvPr/>
        </p:nvCxnSpPr>
        <p:spPr>
          <a:xfrm>
            <a:off x="763480" y="3586578"/>
            <a:ext cx="286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2F7796-943E-4A2B-9D44-F4B06F934A4F}"/>
              </a:ext>
            </a:extLst>
          </p:cNvPr>
          <p:cNvSpPr txBox="1"/>
          <p:nvPr/>
        </p:nvSpPr>
        <p:spPr>
          <a:xfrm>
            <a:off x="150920" y="3463467"/>
            <a:ext cx="659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9F1C9-0A6E-4A02-8CCA-9E0972C683C1}"/>
              </a:ext>
            </a:extLst>
          </p:cNvPr>
          <p:cNvSpPr txBox="1"/>
          <p:nvPr/>
        </p:nvSpPr>
        <p:spPr>
          <a:xfrm>
            <a:off x="3953979" y="866776"/>
            <a:ext cx="78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Thumb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3145F3-B29C-4591-9837-167F15F6C8A6}"/>
              </a:ext>
            </a:extLst>
          </p:cNvPr>
          <p:cNvSpPr txBox="1"/>
          <p:nvPr/>
        </p:nvSpPr>
        <p:spPr>
          <a:xfrm>
            <a:off x="5329330" y="884140"/>
            <a:ext cx="1139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Index/Middle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8398D-66DD-4182-AEB6-61BE7CB3B7C1}"/>
              </a:ext>
            </a:extLst>
          </p:cNvPr>
          <p:cNvSpPr txBox="1"/>
          <p:nvPr/>
        </p:nvSpPr>
        <p:spPr>
          <a:xfrm>
            <a:off x="6718513" y="883783"/>
            <a:ext cx="98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/>
              <a:t>Ring/Pinky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E553B-5959-4121-966A-D4A953ECEADC}"/>
              </a:ext>
            </a:extLst>
          </p:cNvPr>
          <p:cNvCxnSpPr>
            <a:cxnSpLocks/>
          </p:cNvCxnSpPr>
          <p:nvPr/>
        </p:nvCxnSpPr>
        <p:spPr>
          <a:xfrm flipH="1">
            <a:off x="4986782" y="2777860"/>
            <a:ext cx="256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DD6C4E-7F0A-4978-806F-6759041CA8DE}"/>
              </a:ext>
            </a:extLst>
          </p:cNvPr>
          <p:cNvSpPr txBox="1"/>
          <p:nvPr/>
        </p:nvSpPr>
        <p:spPr>
          <a:xfrm>
            <a:off x="5183150" y="2577805"/>
            <a:ext cx="4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Pin 9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DE65BA-54D5-4F85-ADAE-D811F8C02339}"/>
              </a:ext>
            </a:extLst>
          </p:cNvPr>
          <p:cNvCxnSpPr>
            <a:cxnSpLocks/>
          </p:cNvCxnSpPr>
          <p:nvPr/>
        </p:nvCxnSpPr>
        <p:spPr>
          <a:xfrm flipH="1">
            <a:off x="6469262" y="2755400"/>
            <a:ext cx="256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1AD9E10-D7A0-46E4-AE25-F171516B6ACB}"/>
              </a:ext>
            </a:extLst>
          </p:cNvPr>
          <p:cNvSpPr txBox="1"/>
          <p:nvPr/>
        </p:nvSpPr>
        <p:spPr>
          <a:xfrm>
            <a:off x="6702711" y="2525642"/>
            <a:ext cx="4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Pin 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0EAD98-3D82-42E6-817A-B94690AADE76}"/>
              </a:ext>
            </a:extLst>
          </p:cNvPr>
          <p:cNvSpPr txBox="1"/>
          <p:nvPr/>
        </p:nvSpPr>
        <p:spPr>
          <a:xfrm>
            <a:off x="8041466" y="2525642"/>
            <a:ext cx="4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Pin 11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30E9A3-2F08-4FA0-9402-E3C26E71F146}"/>
              </a:ext>
            </a:extLst>
          </p:cNvPr>
          <p:cNvCxnSpPr>
            <a:cxnSpLocks/>
          </p:cNvCxnSpPr>
          <p:nvPr/>
        </p:nvCxnSpPr>
        <p:spPr>
          <a:xfrm flipH="1">
            <a:off x="7784637" y="2755400"/>
            <a:ext cx="256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BBCBA2-ED89-48F2-AB25-727DABA01E25}"/>
              </a:ext>
            </a:extLst>
          </p:cNvPr>
          <p:cNvCxnSpPr>
            <a:cxnSpLocks/>
          </p:cNvCxnSpPr>
          <p:nvPr/>
        </p:nvCxnSpPr>
        <p:spPr>
          <a:xfrm>
            <a:off x="4422560" y="2254640"/>
            <a:ext cx="286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B661B40-1061-4A85-AB98-6182F322B017}"/>
              </a:ext>
            </a:extLst>
          </p:cNvPr>
          <p:cNvSpPr txBox="1"/>
          <p:nvPr/>
        </p:nvSpPr>
        <p:spPr>
          <a:xfrm>
            <a:off x="3810000" y="2131529"/>
            <a:ext cx="659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Ground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214D6E-B4C9-441E-85F9-1F971686ABB4}"/>
              </a:ext>
            </a:extLst>
          </p:cNvPr>
          <p:cNvCxnSpPr>
            <a:cxnSpLocks/>
          </p:cNvCxnSpPr>
          <p:nvPr/>
        </p:nvCxnSpPr>
        <p:spPr>
          <a:xfrm>
            <a:off x="5856171" y="2254640"/>
            <a:ext cx="286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65DEC39-B8EF-4EA0-9A04-9DD6C6A589BC}"/>
              </a:ext>
            </a:extLst>
          </p:cNvPr>
          <p:cNvSpPr txBox="1"/>
          <p:nvPr/>
        </p:nvSpPr>
        <p:spPr>
          <a:xfrm>
            <a:off x="5243611" y="2131529"/>
            <a:ext cx="659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Ground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A6482F-5414-41F1-ACEF-F3E5A0E67D7E}"/>
              </a:ext>
            </a:extLst>
          </p:cNvPr>
          <p:cNvCxnSpPr>
            <a:cxnSpLocks/>
          </p:cNvCxnSpPr>
          <p:nvPr/>
        </p:nvCxnSpPr>
        <p:spPr>
          <a:xfrm>
            <a:off x="7081822" y="2254640"/>
            <a:ext cx="286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5B5DA1-4B0F-497B-9FD1-3D8EF90D70F7}"/>
              </a:ext>
            </a:extLst>
          </p:cNvPr>
          <p:cNvSpPr txBox="1"/>
          <p:nvPr/>
        </p:nvSpPr>
        <p:spPr>
          <a:xfrm>
            <a:off x="6469262" y="2131529"/>
            <a:ext cx="659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Ground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9A81CB-187D-4268-96BE-B0F2E68C15C1}"/>
              </a:ext>
            </a:extLst>
          </p:cNvPr>
          <p:cNvSpPr txBox="1"/>
          <p:nvPr/>
        </p:nvSpPr>
        <p:spPr>
          <a:xfrm>
            <a:off x="8382000" y="4570158"/>
            <a:ext cx="659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Ground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3DF9BB-1E3B-4931-9216-B9DFD32C30CA}"/>
              </a:ext>
            </a:extLst>
          </p:cNvPr>
          <p:cNvCxnSpPr>
            <a:cxnSpLocks/>
          </p:cNvCxnSpPr>
          <p:nvPr/>
        </p:nvCxnSpPr>
        <p:spPr>
          <a:xfrm>
            <a:off x="8711606" y="4816379"/>
            <a:ext cx="0" cy="22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5B0BDAF-6CD2-4120-936D-C9E1E1BD71F9}"/>
              </a:ext>
            </a:extLst>
          </p:cNvPr>
          <p:cNvCxnSpPr>
            <a:cxnSpLocks/>
          </p:cNvCxnSpPr>
          <p:nvPr/>
        </p:nvCxnSpPr>
        <p:spPr>
          <a:xfrm flipV="1">
            <a:off x="6357767" y="5487559"/>
            <a:ext cx="0" cy="22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567EA65-5B41-4FB5-B360-EA623866A389}"/>
              </a:ext>
            </a:extLst>
          </p:cNvPr>
          <p:cNvSpPr txBox="1"/>
          <p:nvPr/>
        </p:nvSpPr>
        <p:spPr>
          <a:xfrm>
            <a:off x="6096000" y="5719496"/>
            <a:ext cx="5289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5V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8E08E0-64B5-4AE4-813B-972AEC12BD17}"/>
              </a:ext>
            </a:extLst>
          </p:cNvPr>
          <p:cNvCxnSpPr>
            <a:cxnSpLocks/>
          </p:cNvCxnSpPr>
          <p:nvPr/>
        </p:nvCxnSpPr>
        <p:spPr>
          <a:xfrm flipV="1">
            <a:off x="7630154" y="5490018"/>
            <a:ext cx="0" cy="22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780107B-2DBC-4888-A383-261D6526ED12}"/>
              </a:ext>
            </a:extLst>
          </p:cNvPr>
          <p:cNvSpPr txBox="1"/>
          <p:nvPr/>
        </p:nvSpPr>
        <p:spPr>
          <a:xfrm>
            <a:off x="7368387" y="5721955"/>
            <a:ext cx="5289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5V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7A2930C-DAC7-4124-A40B-831592BEDA6D}"/>
              </a:ext>
            </a:extLst>
          </p:cNvPr>
          <p:cNvCxnSpPr>
            <a:cxnSpLocks/>
          </p:cNvCxnSpPr>
          <p:nvPr/>
        </p:nvCxnSpPr>
        <p:spPr>
          <a:xfrm flipV="1">
            <a:off x="4848296" y="5488512"/>
            <a:ext cx="0" cy="22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3280BD9-D82A-4373-A576-B583D004D42E}"/>
              </a:ext>
            </a:extLst>
          </p:cNvPr>
          <p:cNvSpPr txBox="1"/>
          <p:nvPr/>
        </p:nvSpPr>
        <p:spPr>
          <a:xfrm>
            <a:off x="4586529" y="5720449"/>
            <a:ext cx="5289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799178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D868-EF99-4A0D-821A-CF2796EE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b="1" dirty="0"/>
              <a:t>Checking your 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6DBAE-FEB4-4B8D-B918-DCBD7EBF1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</p:spPr>
        <p:txBody>
          <a:bodyPr/>
          <a:lstStyle/>
          <a:p>
            <a:r>
              <a:rPr lang="en-US" sz="2000" dirty="0"/>
              <a:t>Open the </a:t>
            </a:r>
            <a:r>
              <a:rPr lang="en-US" sz="2000" b="1" dirty="0"/>
              <a:t>Device Manager</a:t>
            </a:r>
            <a:r>
              <a:rPr lang="en-US" sz="2000" dirty="0"/>
              <a:t> by  either searching for it on Windows or going to </a:t>
            </a:r>
            <a:r>
              <a:rPr lang="en-US" sz="2000" b="1" dirty="0"/>
              <a:t>Control panel &gt; Hardware and Sound &gt; Device Manager</a:t>
            </a:r>
          </a:p>
          <a:p>
            <a:pPr marL="186262" indent="0">
              <a:buNone/>
            </a:pPr>
            <a:endParaRPr lang="en-US" sz="2000" dirty="0"/>
          </a:p>
          <a:p>
            <a:r>
              <a:rPr lang="en-US" sz="2000" dirty="0"/>
              <a:t>Expand the </a:t>
            </a:r>
            <a:r>
              <a:rPr lang="en-US" sz="2000" b="1" dirty="0"/>
              <a:t>Universal Serial Bus controllers </a:t>
            </a:r>
            <a:r>
              <a:rPr lang="en-US" sz="2000" dirty="0"/>
              <a:t>section.</a:t>
            </a:r>
          </a:p>
          <a:p>
            <a:pPr marL="186262" indent="0">
              <a:buNone/>
            </a:pPr>
            <a:endParaRPr lang="en-US" sz="2000" dirty="0"/>
          </a:p>
          <a:p>
            <a:r>
              <a:rPr lang="en-US" sz="2000" dirty="0"/>
              <a:t>And check your COM port from </a:t>
            </a:r>
            <a:r>
              <a:rPr lang="en-US" sz="2000" b="1" dirty="0"/>
              <a:t>Arduino Uno (COM#)</a:t>
            </a:r>
          </a:p>
        </p:txBody>
      </p:sp>
      <p:pic>
        <p:nvPicPr>
          <p:cNvPr id="1026" name="Picture 2" descr="Image result for how to check port device manager">
            <a:extLst>
              <a:ext uri="{FF2B5EF4-FFF2-40B4-BE49-F238E27FC236}">
                <a16:creationId xmlns:a16="http://schemas.microsoft.com/office/drawing/2014/main" id="{4875FCB6-C253-417C-88ED-4E82225D9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735" y="2727181"/>
            <a:ext cx="44386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55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5734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69329">
              <a:buSzPts val="1600"/>
            </a:pPr>
            <a:r>
              <a:rPr lang="en-US" sz="4000" b="1" dirty="0"/>
              <a:t>Workshop Task</a:t>
            </a:r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50612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/>
              <a:t>We have incorporated the control of the </a:t>
            </a:r>
            <a:r>
              <a:rPr lang="en-US" sz="2400" b="1" dirty="0"/>
              <a:t>index, middle</a:t>
            </a:r>
            <a:r>
              <a:rPr lang="en-US" sz="2400" dirty="0"/>
              <a:t> and </a:t>
            </a:r>
            <a:r>
              <a:rPr lang="en-US" sz="2400" b="1" dirty="0"/>
              <a:t>thumb</a:t>
            </a:r>
            <a:r>
              <a:rPr lang="en-US" sz="2400" dirty="0"/>
              <a:t> fingers. </a:t>
            </a:r>
          </a:p>
          <a:p>
            <a:r>
              <a:rPr lang="en-US" sz="2400" dirty="0"/>
              <a:t>Your task is to: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</a:t>
            </a:r>
            <a:r>
              <a:rPr lang="en-GB" sz="2400" dirty="0"/>
              <a:t>rite the code for the </a:t>
            </a:r>
            <a:r>
              <a:rPr lang="en-GB" sz="2400" b="1" dirty="0"/>
              <a:t>ring and </a:t>
            </a:r>
            <a:r>
              <a:rPr lang="en-GB" sz="2400" b="1" dirty="0" err="1"/>
              <a:t>pinky</a:t>
            </a:r>
            <a:r>
              <a:rPr lang="en-GB" sz="2400" b="1" dirty="0"/>
              <a:t> finger</a:t>
            </a:r>
          </a:p>
          <a:p>
            <a:endParaRPr lang="en-GB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</a:t>
            </a:r>
            <a:r>
              <a:rPr lang="en-GB" sz="2400" dirty="0"/>
              <a:t>ttach the servo on to the foamboard (Get crafty!)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</a:t>
            </a:r>
            <a:r>
              <a:rPr lang="en-GB" sz="2400" dirty="0"/>
              <a:t>est with the leap motion controller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B114F-38F3-4BA2-8B2F-0AF4D08CAA72}"/>
              </a:ext>
            </a:extLst>
          </p:cNvPr>
          <p:cNvSpPr txBox="1"/>
          <p:nvPr/>
        </p:nvSpPr>
        <p:spPr>
          <a:xfrm>
            <a:off x="1890713" y="17240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331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2317200" y="9891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3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2317211" y="1566834"/>
            <a:ext cx="7745867" cy="3000607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 sz="1467"/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2400" b="1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2400" b="1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24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/>
        </p:nvSpPr>
        <p:spPr>
          <a:xfrm>
            <a:off x="2139600" y="1695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>
                <a:solidFill>
                  <a:schemeClr val="dk1"/>
                </a:solidFill>
              </a:rPr>
              <a:t>Agenda</a:t>
            </a:r>
            <a:endParaRPr sz="4000" b="1">
              <a:solidFill>
                <a:schemeClr val="dk1"/>
              </a:solidFill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968667" y="1026800"/>
            <a:ext cx="10413200" cy="4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en-US" sz="2400" dirty="0"/>
              <a:t>Gesture Recognition Technology? What is it?</a:t>
            </a:r>
          </a:p>
          <a:p>
            <a:pPr marL="609585" indent="-440256">
              <a:buSzPts val="1600"/>
              <a:buChar char="●"/>
            </a:pPr>
            <a:r>
              <a:rPr lang="en-US" sz="2400" dirty="0"/>
              <a:t>Gesture Control – Use Cases</a:t>
            </a:r>
          </a:p>
          <a:p>
            <a:pPr marL="609585" indent="-440256">
              <a:buSzPts val="1600"/>
              <a:buChar char="●"/>
            </a:pPr>
            <a:r>
              <a:rPr lang="en-US" sz="2400" dirty="0"/>
              <a:t>Leap Motion Controller</a:t>
            </a:r>
          </a:p>
          <a:p>
            <a:pPr marL="609585" indent="-440256">
              <a:buSzPts val="1600"/>
              <a:buChar char="●"/>
            </a:pPr>
            <a:r>
              <a:rPr lang="en-US" sz="2400" dirty="0"/>
              <a:t>Leap Motion SDK installation</a:t>
            </a:r>
          </a:p>
          <a:p>
            <a:pPr marL="609585" indent="-440256">
              <a:buSzPts val="1600"/>
              <a:buChar char="●"/>
            </a:pPr>
            <a:r>
              <a:rPr lang="en-US" sz="2400" dirty="0"/>
              <a:t>Processing IDE</a:t>
            </a:r>
          </a:p>
          <a:p>
            <a:pPr marL="609585" indent="-440256">
              <a:buSzPts val="1600"/>
              <a:buChar char="●"/>
            </a:pPr>
            <a:r>
              <a:rPr lang="en-US" sz="2400" dirty="0"/>
              <a:t>Library Installations</a:t>
            </a:r>
          </a:p>
          <a:p>
            <a:pPr marL="609585" indent="-440256">
              <a:buSzPts val="1600"/>
              <a:buChar char="●"/>
            </a:pPr>
            <a:r>
              <a:rPr lang="en-US" sz="2400" dirty="0"/>
              <a:t>Arduino </a:t>
            </a:r>
          </a:p>
          <a:p>
            <a:pPr marL="609585" indent="-440256">
              <a:buSzPts val="1600"/>
              <a:buChar char="●"/>
            </a:pPr>
            <a:r>
              <a:rPr lang="en-US" sz="2400" dirty="0"/>
              <a:t>Circuit Diagram</a:t>
            </a:r>
          </a:p>
          <a:p>
            <a:pPr marL="609585" indent="-440256">
              <a:buSzPts val="1600"/>
              <a:buChar char="●"/>
            </a:pPr>
            <a:r>
              <a:rPr lang="en-US" sz="2400" dirty="0"/>
              <a:t>Processing Code</a:t>
            </a:r>
          </a:p>
          <a:p>
            <a:pPr marL="609585" indent="-440256">
              <a:buSzPts val="1600"/>
              <a:buFont typeface="Arial"/>
              <a:buChar char="●"/>
            </a:pPr>
            <a:r>
              <a:rPr lang="en-US" sz="2400" dirty="0"/>
              <a:t>Workshop Task</a:t>
            </a:r>
          </a:p>
          <a:p>
            <a:pPr marL="609585" indent="-440256">
              <a:buSzPts val="1600"/>
              <a:buChar char="●"/>
            </a:pPr>
            <a:r>
              <a:rPr lang="en-US" sz="2400" dirty="0"/>
              <a:t>GitHub repository </a:t>
            </a:r>
          </a:p>
          <a:p>
            <a:pPr marL="609585" indent="-440256">
              <a:buSzPts val="1600"/>
              <a:buChar char="●"/>
            </a:pPr>
            <a:endParaRPr lang="en-US" sz="2400" dirty="0"/>
          </a:p>
          <a:p>
            <a:pPr marL="609585" indent="-440256">
              <a:buSzPts val="1600"/>
              <a:buChar char="●"/>
            </a:pP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07681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-GB" sz="4000" b="1" dirty="0">
                <a:solidFill>
                  <a:schemeClr val="dk1"/>
                </a:solidFill>
              </a:rPr>
              <a:t>Gesture Recognition Technology</a:t>
            </a:r>
            <a:endParaRPr sz="4000" b="1" dirty="0">
              <a:solidFill>
                <a:schemeClr val="dk1"/>
              </a:solidFill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Mathematical interpretation of a human motion </a:t>
            </a:r>
          </a:p>
          <a:p>
            <a:r>
              <a:rPr lang="en-US" sz="2400" dirty="0"/>
              <a:t>    by a computing device.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Computing device can be outfitted with a </a:t>
            </a:r>
          </a:p>
          <a:p>
            <a:r>
              <a:rPr lang="en-GB" sz="2400" dirty="0"/>
              <a:t>    camera so that software in the device can </a:t>
            </a:r>
          </a:p>
          <a:p>
            <a:r>
              <a:rPr lang="en-GB" sz="2400" dirty="0"/>
              <a:t>    recognize and interpret gestures or have </a:t>
            </a:r>
          </a:p>
          <a:p>
            <a:r>
              <a:rPr lang="en-GB" sz="2400" dirty="0"/>
              <a:t>    a wearable.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Kinect, Asus Xtion, Orbecc 3D, Leapmotion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039C2-E6F1-4E84-894D-03793681A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66759"/>
            <a:ext cx="2491237" cy="1722174"/>
          </a:xfrm>
          <a:prstGeom prst="rect">
            <a:avLst/>
          </a:prstGeom>
        </p:spPr>
      </p:pic>
      <p:pic>
        <p:nvPicPr>
          <p:cNvPr id="1026" name="Picture 2" descr="Image result for kinect">
            <a:extLst>
              <a:ext uri="{FF2B5EF4-FFF2-40B4-BE49-F238E27FC236}">
                <a16:creationId xmlns:a16="http://schemas.microsoft.com/office/drawing/2014/main" id="{20334036-C7AB-41BC-9E41-CE9B139B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4233863"/>
            <a:ext cx="33147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ky, electronics&#10;&#10;Description automatically generated">
            <a:extLst>
              <a:ext uri="{FF2B5EF4-FFF2-40B4-BE49-F238E27FC236}">
                <a16:creationId xmlns:a16="http://schemas.microsoft.com/office/drawing/2014/main" id="{A3B8BF20-E312-4CD1-B398-D3369D5D7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3" y="3712368"/>
            <a:ext cx="3349625" cy="2512219"/>
          </a:xfrm>
          <a:prstGeom prst="rect">
            <a:avLst/>
          </a:prstGeom>
        </p:spPr>
      </p:pic>
      <p:pic>
        <p:nvPicPr>
          <p:cNvPr id="12" name="Picture 11" descr="A projector screen&#10;&#10;Description automatically generated">
            <a:extLst>
              <a:ext uri="{FF2B5EF4-FFF2-40B4-BE49-F238E27FC236}">
                <a16:creationId xmlns:a16="http://schemas.microsoft.com/office/drawing/2014/main" id="{8A5E380B-833F-4A18-B4A0-73B4CDFD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714" y="4011011"/>
            <a:ext cx="3440403" cy="1444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07681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-GB" sz="4000" b="1" dirty="0">
                <a:solidFill>
                  <a:schemeClr val="dk1"/>
                </a:solidFill>
              </a:rPr>
              <a:t>Gesture Recognition Technology</a:t>
            </a:r>
            <a:endParaRPr sz="4000" b="1" dirty="0">
              <a:solidFill>
                <a:schemeClr val="dk1"/>
              </a:solidFill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b="1" dirty="0"/>
              <a:t>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Touchless Natural User Interface : </a:t>
            </a:r>
            <a:r>
              <a:rPr lang="en-GB" sz="2400" dirty="0"/>
              <a:t>Removes the dependency on any mechanical devices like a keyboard or mouse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Recognizing gestures allows computers to be more accessible for the physically-impaired 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B868127D-8994-4A19-AF9A-CA676435F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9" y="2732300"/>
            <a:ext cx="5267325" cy="29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1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68667" y="107681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69329">
              <a:buSzPts val="1600"/>
            </a:pPr>
            <a:r>
              <a:rPr lang="en-US" sz="4000" b="1" dirty="0"/>
              <a:t>Gesture Control – Use Cases</a:t>
            </a:r>
          </a:p>
        </p:txBody>
      </p:sp>
      <p:sp>
        <p:nvSpPr>
          <p:cNvPr id="163" name="Google Shape;163;p30"/>
          <p:cNvSpPr txBox="1"/>
          <p:nvPr/>
        </p:nvSpPr>
        <p:spPr>
          <a:xfrm>
            <a:off x="968667" y="1026800"/>
            <a:ext cx="104132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700" b="1" u="sng" dirty="0"/>
              <a:t>Broad range: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b="1" dirty="0"/>
              <a:t>Retail</a:t>
            </a:r>
          </a:p>
          <a:p>
            <a:endParaRPr lang="en-US" sz="2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b="1" dirty="0"/>
              <a:t>Transportation</a:t>
            </a:r>
          </a:p>
          <a:p>
            <a:endParaRPr lang="en-US" sz="2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b="1" dirty="0"/>
              <a:t>VR/AR</a:t>
            </a:r>
          </a:p>
          <a:p>
            <a:endParaRPr lang="en-US" sz="2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b="1" dirty="0"/>
              <a:t>Robot/Drone Control</a:t>
            </a:r>
            <a:endParaRPr lang="en-GB" sz="2700" b="1" dirty="0"/>
          </a:p>
        </p:txBody>
      </p:sp>
    </p:spTree>
    <p:extLst>
      <p:ext uri="{BB962C8B-B14F-4D97-AF65-F5344CB8AC3E}">
        <p14:creationId xmlns:p14="http://schemas.microsoft.com/office/powerpoint/2010/main" val="429056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817C-C8AC-4944-8028-236CB182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35336-94C5-4C34-9EE5-02818D6F0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2003" y="5618595"/>
            <a:ext cx="2467992" cy="828798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/>
              <a:t>Transportation</a:t>
            </a:r>
          </a:p>
        </p:txBody>
      </p:sp>
      <p:pic>
        <p:nvPicPr>
          <p:cNvPr id="4" name="Picture 10" descr="Image result for gesture control.gif">
            <a:extLst>
              <a:ext uri="{FF2B5EF4-FFF2-40B4-BE49-F238E27FC236}">
                <a16:creationId xmlns:a16="http://schemas.microsoft.com/office/drawing/2014/main" id="{E2FB63B6-2F2F-4444-970D-A9E11AA60F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00" y="1957055"/>
            <a:ext cx="6302799" cy="366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51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AF5B-FDAA-4A79-8F91-8ECB23A6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18DB4-FBA4-4280-96CF-3F345138A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8" descr="Image result for drone gesture control.gif">
            <a:extLst>
              <a:ext uri="{FF2B5EF4-FFF2-40B4-BE49-F238E27FC236}">
                <a16:creationId xmlns:a16="http://schemas.microsoft.com/office/drawing/2014/main" id="{C526698E-B476-4B78-A91D-E70BA90F73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368" y="1887769"/>
            <a:ext cx="6255263" cy="35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9AC430-732A-41BE-AF18-7F3B956F4297}"/>
              </a:ext>
            </a:extLst>
          </p:cNvPr>
          <p:cNvSpPr txBox="1">
            <a:spLocks/>
          </p:cNvSpPr>
          <p:nvPr/>
        </p:nvSpPr>
        <p:spPr>
          <a:xfrm>
            <a:off x="4862003" y="5482927"/>
            <a:ext cx="2467992" cy="82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Drone Control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886161716"/>
      </p:ext>
    </p:extLst>
  </p:cSld>
  <p:clrMapOvr>
    <a:masterClrMapping/>
  </p:clrMapOvr>
</p:sld>
</file>

<file path=ppt/theme/theme1.xml><?xml version="1.0" encoding="utf-8"?>
<a:theme xmlns:a="http://schemas.openxmlformats.org/drawingml/2006/main" name="Assembly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mblyTheme" id="{031DE9DB-D90B-4049-ABA6-8B4BBD22E0BC}" vid="{CC98074F-3CA0-44B3-941B-6BA5077449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3679</Words>
  <Application>Microsoft Office PowerPoint</Application>
  <PresentationFormat>Widescreen</PresentationFormat>
  <Paragraphs>265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Avenir</vt:lpstr>
      <vt:lpstr>Calibri</vt:lpstr>
      <vt:lpstr>AssemblyTheme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Leap Motion SDK Installation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Checking your PORT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Kurian George</dc:creator>
  <cp:lastModifiedBy>Sean Kurian George</cp:lastModifiedBy>
  <cp:revision>31</cp:revision>
  <dcterms:created xsi:type="dcterms:W3CDTF">2019-02-05T08:54:23Z</dcterms:created>
  <dcterms:modified xsi:type="dcterms:W3CDTF">2019-02-09T06:38:21Z</dcterms:modified>
</cp:coreProperties>
</file>